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72" r:id="rId3"/>
    <p:sldId id="275" r:id="rId4"/>
    <p:sldId id="258" r:id="rId5"/>
    <p:sldId id="270" r:id="rId6"/>
    <p:sldId id="271" r:id="rId7"/>
  </p:sldIdLst>
  <p:sldSz cx="9144000" cy="6858000" type="screen4x3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>
        <p:scale>
          <a:sx n="66" d="100"/>
          <a:sy n="66" d="100"/>
        </p:scale>
        <p:origin x="-1506" y="-1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Количество победителей и призеров</a:t>
            </a:r>
            <a:r>
              <a:rPr lang="ru-RU" baseline="0" dirty="0" smtClean="0"/>
              <a:t> МЭ ВОШ</a:t>
            </a:r>
            <a:endParaRPr lang="ru-RU" dirty="0"/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 призовых мест</c:v>
                </c:pt>
              </c:strCache>
            </c:strRef>
          </c:tx>
          <c:invertIfNegative val="0"/>
          <c:cat>
            <c:strRef>
              <c:f>Лист1!$A$2:$A$17</c:f>
              <c:strCache>
                <c:ptCount val="16"/>
                <c:pt idx="0">
                  <c:v>Зиреклинский лицей</c:v>
                </c:pt>
                <c:pt idx="1">
                  <c:v>Новошешминская СОШ</c:v>
                </c:pt>
                <c:pt idx="2">
                  <c:v>Екатерининская СОШ</c:v>
                </c:pt>
                <c:pt idx="3">
                  <c:v>Новошешминская гимназия</c:v>
                </c:pt>
                <c:pt idx="4">
                  <c:v>Просточелнинская СОШ</c:v>
                </c:pt>
                <c:pt idx="5">
                  <c:v>Утяшкинская СОШ</c:v>
                </c:pt>
                <c:pt idx="6">
                  <c:v>Слобода. Волчинская СОШ</c:v>
                </c:pt>
                <c:pt idx="7">
                  <c:v>Ленинская СОШ</c:v>
                </c:pt>
                <c:pt idx="8">
                  <c:v>Акбуринская СОШ</c:v>
                </c:pt>
                <c:pt idx="9">
                  <c:v>Архангельская СОШ</c:v>
                </c:pt>
                <c:pt idx="10">
                  <c:v>Краснооктябрьская СОШ</c:v>
                </c:pt>
                <c:pt idx="11">
                  <c:v>Тубылгытауская СОШ</c:v>
                </c:pt>
                <c:pt idx="12">
                  <c:v>Петропавловская СОШ</c:v>
                </c:pt>
                <c:pt idx="13">
                  <c:v>Шахмайкинская СОШ</c:v>
                </c:pt>
                <c:pt idx="14">
                  <c:v>Черемуховская СОШ</c:v>
                </c:pt>
                <c:pt idx="15">
                  <c:v>Чувашско Чебоксарская СОШ</c:v>
                </c:pt>
              </c:strCache>
            </c:strRef>
          </c:cat>
          <c:val>
            <c:numRef>
              <c:f>Лист1!$B$2:$B$17</c:f>
              <c:numCache>
                <c:formatCode>General</c:formatCode>
                <c:ptCount val="16"/>
                <c:pt idx="0">
                  <c:v>14</c:v>
                </c:pt>
                <c:pt idx="1">
                  <c:v>11</c:v>
                </c:pt>
                <c:pt idx="2">
                  <c:v>8</c:v>
                </c:pt>
                <c:pt idx="3">
                  <c:v>8</c:v>
                </c:pt>
                <c:pt idx="4">
                  <c:v>7</c:v>
                </c:pt>
                <c:pt idx="5">
                  <c:v>4</c:v>
                </c:pt>
                <c:pt idx="6">
                  <c:v>3</c:v>
                </c:pt>
                <c:pt idx="7">
                  <c:v>3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35224192"/>
        <c:axId val="39584128"/>
        <c:axId val="0"/>
      </c:bar3DChart>
      <c:catAx>
        <c:axId val="35224192"/>
        <c:scaling>
          <c:orientation val="minMax"/>
        </c:scaling>
        <c:delete val="0"/>
        <c:axPos val="b"/>
        <c:majorTickMark val="out"/>
        <c:minorTickMark val="none"/>
        <c:tickLblPos val="nextTo"/>
        <c:crossAx val="39584128"/>
        <c:crosses val="autoZero"/>
        <c:auto val="1"/>
        <c:lblAlgn val="ctr"/>
        <c:lblOffset val="100"/>
        <c:noMultiLvlLbl val="0"/>
      </c:catAx>
      <c:valAx>
        <c:axId val="395841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522419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Количество призовых мест</a:t>
            </a:r>
            <a:r>
              <a:rPr lang="ru-RU" baseline="0" dirty="0" smtClean="0"/>
              <a:t> МЭ РОШ</a:t>
            </a:r>
            <a:endParaRPr lang="ru-RU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 призовых мест</c:v>
                </c:pt>
              </c:strCache>
            </c:strRef>
          </c:tx>
          <c:invertIfNegative val="0"/>
          <c:cat>
            <c:strRef>
              <c:f>Лист1!$A$2:$A$17</c:f>
              <c:strCache>
                <c:ptCount val="16"/>
                <c:pt idx="0">
                  <c:v>Зиреклинский лицей</c:v>
                </c:pt>
                <c:pt idx="1">
                  <c:v>Просточелнинская СОШ</c:v>
                </c:pt>
                <c:pt idx="2">
                  <c:v>Новошешминская СОШ</c:v>
                </c:pt>
                <c:pt idx="3">
                  <c:v>Новошешминская гимназия</c:v>
                </c:pt>
                <c:pt idx="4">
                  <c:v>Екатерининская СОШ</c:v>
                </c:pt>
                <c:pt idx="5">
                  <c:v>Утяшкинская СОШ</c:v>
                </c:pt>
                <c:pt idx="6">
                  <c:v>Ленинская СОШ</c:v>
                </c:pt>
                <c:pt idx="7">
                  <c:v>Тубылгытауская СОШ</c:v>
                </c:pt>
                <c:pt idx="8">
                  <c:v>Шахмайкинская СОШ</c:v>
                </c:pt>
                <c:pt idx="9">
                  <c:v>Слобода. Волчинская СОШ</c:v>
                </c:pt>
                <c:pt idx="10">
                  <c:v>Акбуринская СОШ</c:v>
                </c:pt>
                <c:pt idx="11">
                  <c:v>Архангельская СОШ</c:v>
                </c:pt>
                <c:pt idx="12">
                  <c:v>Краснооктябрьская СОШ</c:v>
                </c:pt>
                <c:pt idx="13">
                  <c:v>Петропавловская СОШ</c:v>
                </c:pt>
                <c:pt idx="14">
                  <c:v>Чувашско Чебоксарская СОШ</c:v>
                </c:pt>
                <c:pt idx="15">
                  <c:v>Черемуховская СОШ</c:v>
                </c:pt>
              </c:strCache>
            </c:strRef>
          </c:cat>
          <c:val>
            <c:numRef>
              <c:f>Лист1!$B$2:$B$17</c:f>
              <c:numCache>
                <c:formatCode>General</c:formatCode>
                <c:ptCount val="16"/>
                <c:pt idx="0">
                  <c:v>28</c:v>
                </c:pt>
                <c:pt idx="1">
                  <c:v>20</c:v>
                </c:pt>
                <c:pt idx="2">
                  <c:v>18</c:v>
                </c:pt>
                <c:pt idx="3">
                  <c:v>16</c:v>
                </c:pt>
                <c:pt idx="4">
                  <c:v>8</c:v>
                </c:pt>
                <c:pt idx="5">
                  <c:v>8</c:v>
                </c:pt>
                <c:pt idx="6">
                  <c:v>5</c:v>
                </c:pt>
                <c:pt idx="7">
                  <c:v>5</c:v>
                </c:pt>
                <c:pt idx="8">
                  <c:v>5</c:v>
                </c:pt>
                <c:pt idx="9">
                  <c:v>3</c:v>
                </c:pt>
                <c:pt idx="10">
                  <c:v>2</c:v>
                </c:pt>
                <c:pt idx="11">
                  <c:v>2</c:v>
                </c:pt>
                <c:pt idx="12">
                  <c:v>2</c:v>
                </c:pt>
                <c:pt idx="13">
                  <c:v>2</c:v>
                </c:pt>
                <c:pt idx="14">
                  <c:v>1</c:v>
                </c:pt>
                <c:pt idx="15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984128"/>
        <c:axId val="35985664"/>
      </c:barChart>
      <c:catAx>
        <c:axId val="35984128"/>
        <c:scaling>
          <c:orientation val="minMax"/>
        </c:scaling>
        <c:delete val="0"/>
        <c:axPos val="b"/>
        <c:majorTickMark val="out"/>
        <c:minorTickMark val="none"/>
        <c:tickLblPos val="nextTo"/>
        <c:crossAx val="35985664"/>
        <c:crosses val="autoZero"/>
        <c:auto val="1"/>
        <c:lblAlgn val="ctr"/>
        <c:lblOffset val="100"/>
        <c:noMultiLvlLbl val="0"/>
      </c:catAx>
      <c:valAx>
        <c:axId val="359856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598412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86C13-AE47-44A8-A917-FC349897249B}" type="datetimeFigureOut">
              <a:rPr lang="ru-RU" smtClean="0"/>
              <a:pPr/>
              <a:t>26.01.2015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A9A01-07F2-494F-A9D8-A1D15A8060E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86C13-AE47-44A8-A917-FC349897249B}" type="datetimeFigureOut">
              <a:rPr lang="ru-RU" smtClean="0"/>
              <a:pPr/>
              <a:t>26.01.2015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A9A01-07F2-494F-A9D8-A1D15A8060E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86C13-AE47-44A8-A917-FC349897249B}" type="datetimeFigureOut">
              <a:rPr lang="ru-RU" smtClean="0"/>
              <a:pPr/>
              <a:t>26.01.2015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A9A01-07F2-494F-A9D8-A1D15A8060E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86C13-AE47-44A8-A917-FC349897249B}" type="datetimeFigureOut">
              <a:rPr lang="ru-RU" smtClean="0"/>
              <a:pPr/>
              <a:t>26.01.2015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A9A01-07F2-494F-A9D8-A1D15A8060E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86C13-AE47-44A8-A917-FC349897249B}" type="datetimeFigureOut">
              <a:rPr lang="ru-RU" smtClean="0"/>
              <a:pPr/>
              <a:t>26.01.2015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A9A01-07F2-494F-A9D8-A1D15A8060E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86C13-AE47-44A8-A917-FC349897249B}" type="datetimeFigureOut">
              <a:rPr lang="ru-RU" smtClean="0"/>
              <a:pPr/>
              <a:t>26.01.2015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A9A01-07F2-494F-A9D8-A1D15A8060E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86C13-AE47-44A8-A917-FC349897249B}" type="datetimeFigureOut">
              <a:rPr lang="ru-RU" smtClean="0"/>
              <a:pPr/>
              <a:t>26.01.2015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A9A01-07F2-494F-A9D8-A1D15A8060E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86C13-AE47-44A8-A917-FC349897249B}" type="datetimeFigureOut">
              <a:rPr lang="ru-RU" smtClean="0"/>
              <a:pPr/>
              <a:t>26.01.2015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A9A01-07F2-494F-A9D8-A1D15A8060E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86C13-AE47-44A8-A917-FC349897249B}" type="datetimeFigureOut">
              <a:rPr lang="ru-RU" smtClean="0"/>
              <a:pPr/>
              <a:t>26.01.2015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A9A01-07F2-494F-A9D8-A1D15A8060E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86C13-AE47-44A8-A917-FC349897249B}" type="datetimeFigureOut">
              <a:rPr lang="ru-RU" smtClean="0"/>
              <a:pPr/>
              <a:t>26.01.2015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A9A01-07F2-494F-A9D8-A1D15A8060E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86C13-AE47-44A8-A917-FC349897249B}" type="datetimeFigureOut">
              <a:rPr lang="ru-RU" smtClean="0"/>
              <a:pPr/>
              <a:t>26.01.2015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A9A01-07F2-494F-A9D8-A1D15A8060E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986C13-AE47-44A8-A917-FC349897249B}" type="datetimeFigureOut">
              <a:rPr lang="ru-RU" smtClean="0"/>
              <a:pPr/>
              <a:t>26.01.2015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BA9A01-07F2-494F-A9D8-A1D15A8060E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ransition spd="slow">
    <p:fad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15682" y="1000108"/>
            <a:ext cx="5946371" cy="310854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ИТОГИ</a:t>
            </a:r>
          </a:p>
          <a:p>
            <a:pPr algn="ctr"/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униципального этапа</a:t>
            </a:r>
          </a:p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всероссийской и республиканской </a:t>
            </a:r>
          </a:p>
          <a:p>
            <a:pPr algn="ctr"/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лимпиады </a:t>
            </a:r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школьников</a:t>
            </a:r>
          </a:p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</a:p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НОВОШЕШМИНСКОМ РАЙОНЕ</a:t>
            </a:r>
            <a:endParaRPr lang="ru-RU" sz="28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2014/2015 УЧЕБНОМ ГОДУ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3966" y="5929330"/>
            <a:ext cx="45700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Нурхаметова Г.Х. , методист РОО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70669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2685231"/>
              </p:ext>
            </p:extLst>
          </p:nvPr>
        </p:nvGraphicFramePr>
        <p:xfrm>
          <a:off x="1043608" y="620686"/>
          <a:ext cx="7560841" cy="5505481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462583"/>
                <a:gridCol w="2249111"/>
                <a:gridCol w="1355847"/>
                <a:gridCol w="1403700"/>
                <a:gridCol w="1132531"/>
                <a:gridCol w="957069"/>
              </a:tblGrid>
              <a:tr h="416569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</a:rPr>
                        <a:t>Результативность муниципального этапа всероссийских олимпиад в 2014 году</a:t>
                      </a:r>
                      <a:endParaRPr lang="ru-RU" sz="12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092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baseline="0" dirty="0">
                          <a:effectLst/>
                        </a:rPr>
                        <a:t>№ п/п</a:t>
                      </a:r>
                      <a:endParaRPr lang="ru-RU" sz="1400" b="0" i="0" u="none" strike="noStrike" baseline="0" dirty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baseline="0" dirty="0">
                          <a:effectLst/>
                        </a:rPr>
                        <a:t>Название олимпиады</a:t>
                      </a:r>
                      <a:endParaRPr lang="ru-RU" sz="1400" b="0" i="0" u="none" strike="noStrike" baseline="0" dirty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baseline="0" dirty="0">
                          <a:effectLst/>
                        </a:rPr>
                        <a:t>Кол-во участников</a:t>
                      </a:r>
                      <a:endParaRPr lang="ru-RU" sz="1400" b="0" i="0" u="none" strike="noStrike" baseline="0" dirty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baseline="0">
                          <a:effectLst/>
                        </a:rPr>
                        <a:t>Кол-во победителей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baseline="0" dirty="0">
                          <a:effectLst/>
                        </a:rPr>
                        <a:t>Кол-во призеров</a:t>
                      </a:r>
                      <a:endParaRPr lang="ru-RU" sz="1400" b="0" i="0" u="none" strike="noStrike" baseline="0" dirty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baseline="0">
                          <a:effectLst/>
                        </a:rPr>
                        <a:t>всего призовых мест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ctr"/>
                </a:tc>
              </a:tr>
              <a:tr h="24769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>
                          <a:effectLst/>
                        </a:rPr>
                        <a:t>1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baseline="0">
                          <a:effectLst/>
                        </a:rPr>
                        <a:t>Биология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 dirty="0">
                          <a:effectLst/>
                        </a:rPr>
                        <a:t>47</a:t>
                      </a:r>
                      <a:endParaRPr lang="ru-RU" sz="1400" b="0" i="0" u="none" strike="noStrike" baseline="0" dirty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 dirty="0">
                          <a:effectLst/>
                        </a:rPr>
                        <a:t>4</a:t>
                      </a:r>
                      <a:endParaRPr lang="ru-RU" sz="1400" b="0" i="0" u="none" strike="noStrike" baseline="0" dirty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>
                          <a:effectLst/>
                        </a:rPr>
                        <a:t>2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>
                          <a:effectLst/>
                        </a:rPr>
                        <a:t>6</a:t>
                      </a:r>
                      <a:endParaRPr lang="ru-RU" sz="1400" b="0" i="0" u="none" strike="noStrike" baseline="0">
                        <a:effectLst/>
                        <a:latin typeface="Arial"/>
                      </a:endParaRPr>
                    </a:p>
                  </a:txBody>
                  <a:tcPr marL="9256" marR="9256" marT="9256" marB="0" anchor="b"/>
                </a:tc>
              </a:tr>
              <a:tr h="25894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>
                          <a:effectLst/>
                        </a:rPr>
                        <a:t>2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baseline="0">
                          <a:effectLst/>
                        </a:rPr>
                        <a:t>Физическая культура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>
                          <a:effectLst/>
                        </a:rPr>
                        <a:t>42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 dirty="0">
                          <a:effectLst/>
                        </a:rPr>
                        <a:t>4</a:t>
                      </a:r>
                      <a:endParaRPr lang="ru-RU" sz="1400" b="0" i="0" u="none" strike="noStrike" baseline="0" dirty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 dirty="0">
                          <a:effectLst/>
                        </a:rPr>
                        <a:t>0</a:t>
                      </a:r>
                      <a:endParaRPr lang="ru-RU" sz="1400" b="0" i="0" u="none" strike="noStrike" baseline="0" dirty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 dirty="0">
                          <a:effectLst/>
                        </a:rPr>
                        <a:t>4</a:t>
                      </a:r>
                      <a:endParaRPr lang="ru-RU" sz="1400" b="0" i="0" u="none" strike="noStrike" baseline="0" dirty="0">
                        <a:effectLst/>
                        <a:latin typeface="Arial"/>
                      </a:endParaRPr>
                    </a:p>
                  </a:txBody>
                  <a:tcPr marL="9256" marR="9256" marT="9256" marB="0" anchor="b"/>
                </a:tc>
              </a:tr>
              <a:tr h="24769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>
                          <a:effectLst/>
                        </a:rPr>
                        <a:t>3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baseline="0">
                          <a:effectLst/>
                        </a:rPr>
                        <a:t>Экология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>
                          <a:effectLst/>
                        </a:rPr>
                        <a:t>46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>
                          <a:effectLst/>
                        </a:rPr>
                        <a:t>2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>
                          <a:effectLst/>
                        </a:rPr>
                        <a:t>3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 dirty="0">
                          <a:effectLst/>
                        </a:rPr>
                        <a:t>5</a:t>
                      </a:r>
                      <a:endParaRPr lang="ru-RU" sz="1400" b="0" i="0" u="none" strike="noStrike" baseline="0" dirty="0">
                        <a:effectLst/>
                        <a:latin typeface="Arial"/>
                      </a:endParaRPr>
                    </a:p>
                  </a:txBody>
                  <a:tcPr marL="9256" marR="9256" marT="9256" marB="0" anchor="b"/>
                </a:tc>
              </a:tr>
              <a:tr h="25894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>
                          <a:effectLst/>
                        </a:rPr>
                        <a:t>4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baseline="0">
                          <a:effectLst/>
                        </a:rPr>
                        <a:t>ОБЖ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>
                          <a:effectLst/>
                        </a:rPr>
                        <a:t>21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>
                          <a:effectLst/>
                        </a:rPr>
                        <a:t>2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>
                          <a:effectLst/>
                        </a:rPr>
                        <a:t>1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 dirty="0">
                          <a:effectLst/>
                        </a:rPr>
                        <a:t>3</a:t>
                      </a:r>
                      <a:endParaRPr lang="ru-RU" sz="1400" b="0" i="0" u="none" strike="noStrike" baseline="0" dirty="0">
                        <a:effectLst/>
                        <a:latin typeface="Arial"/>
                      </a:endParaRPr>
                    </a:p>
                  </a:txBody>
                  <a:tcPr marL="9256" marR="9256" marT="9256" marB="0" anchor="b"/>
                </a:tc>
              </a:tr>
              <a:tr h="24769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>
                          <a:effectLst/>
                        </a:rPr>
                        <a:t>5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baseline="0">
                          <a:effectLst/>
                        </a:rPr>
                        <a:t>Литература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>
                          <a:effectLst/>
                        </a:rPr>
                        <a:t>42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>
                          <a:effectLst/>
                        </a:rPr>
                        <a:t>2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>
                          <a:effectLst/>
                        </a:rPr>
                        <a:t>3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 dirty="0">
                          <a:effectLst/>
                        </a:rPr>
                        <a:t>5</a:t>
                      </a:r>
                      <a:endParaRPr lang="ru-RU" sz="1400" b="0" i="0" u="none" strike="noStrike" baseline="0" dirty="0">
                        <a:effectLst/>
                        <a:latin typeface="Arial"/>
                      </a:endParaRPr>
                    </a:p>
                  </a:txBody>
                  <a:tcPr marL="9256" marR="9256" marT="9256" marB="0" anchor="b"/>
                </a:tc>
              </a:tr>
              <a:tr h="23643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>
                          <a:effectLst/>
                        </a:rPr>
                        <a:t>6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baseline="0">
                          <a:effectLst/>
                        </a:rPr>
                        <a:t>Английский язык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>
                          <a:effectLst/>
                        </a:rPr>
                        <a:t>21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>
                          <a:effectLst/>
                        </a:rPr>
                        <a:t>1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>
                          <a:effectLst/>
                        </a:rPr>
                        <a:t>2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 dirty="0">
                          <a:effectLst/>
                        </a:rPr>
                        <a:t>3</a:t>
                      </a:r>
                      <a:endParaRPr lang="ru-RU" sz="1400" b="0" i="0" u="none" strike="noStrike" baseline="0" dirty="0">
                        <a:effectLst/>
                        <a:latin typeface="Arial"/>
                      </a:endParaRPr>
                    </a:p>
                  </a:txBody>
                  <a:tcPr marL="9256" marR="9256" marT="9256" marB="0" anchor="b"/>
                </a:tc>
              </a:tr>
              <a:tr h="23643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>
                          <a:effectLst/>
                        </a:rPr>
                        <a:t>7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baseline="0">
                          <a:effectLst/>
                        </a:rPr>
                        <a:t>Математика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>
                          <a:effectLst/>
                        </a:rPr>
                        <a:t>36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>
                          <a:effectLst/>
                        </a:rPr>
                        <a:t>1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>
                          <a:effectLst/>
                        </a:rPr>
                        <a:t>5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 dirty="0">
                          <a:effectLst/>
                        </a:rPr>
                        <a:t>6</a:t>
                      </a:r>
                      <a:endParaRPr lang="ru-RU" sz="1400" b="0" i="0" u="none" strike="noStrike" baseline="0" dirty="0">
                        <a:effectLst/>
                        <a:latin typeface="Arial"/>
                      </a:endParaRPr>
                    </a:p>
                  </a:txBody>
                  <a:tcPr marL="9256" marR="9256" marT="9256" marB="0" anchor="b"/>
                </a:tc>
              </a:tr>
              <a:tr h="23643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>
                          <a:effectLst/>
                        </a:rPr>
                        <a:t>8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baseline="0">
                          <a:effectLst/>
                        </a:rPr>
                        <a:t>Русский язык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>
                          <a:effectLst/>
                        </a:rPr>
                        <a:t>43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>
                          <a:effectLst/>
                        </a:rPr>
                        <a:t>1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>
                          <a:effectLst/>
                        </a:rPr>
                        <a:t>4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 dirty="0">
                          <a:effectLst/>
                        </a:rPr>
                        <a:t>5</a:t>
                      </a:r>
                      <a:endParaRPr lang="ru-RU" sz="1400" b="0" i="0" u="none" strike="noStrike" baseline="0" dirty="0">
                        <a:effectLst/>
                        <a:latin typeface="Arial"/>
                      </a:endParaRPr>
                    </a:p>
                  </a:txBody>
                  <a:tcPr marL="9256" marR="9256" marT="9256" marB="0" anchor="b"/>
                </a:tc>
              </a:tr>
              <a:tr h="23643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>
                          <a:effectLst/>
                        </a:rPr>
                        <a:t>9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baseline="0">
                          <a:effectLst/>
                        </a:rPr>
                        <a:t>История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>
                          <a:effectLst/>
                        </a:rPr>
                        <a:t>51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>
                          <a:effectLst/>
                        </a:rPr>
                        <a:t>1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>
                          <a:effectLst/>
                        </a:rPr>
                        <a:t>4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 dirty="0">
                          <a:effectLst/>
                        </a:rPr>
                        <a:t>5</a:t>
                      </a:r>
                      <a:endParaRPr lang="ru-RU" sz="1400" b="0" i="0" u="none" strike="noStrike" baseline="0" dirty="0">
                        <a:effectLst/>
                        <a:latin typeface="Arial"/>
                      </a:endParaRPr>
                    </a:p>
                  </a:txBody>
                  <a:tcPr marL="9256" marR="9256" marT="9256" marB="0" anchor="b"/>
                </a:tc>
              </a:tr>
              <a:tr h="23643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>
                          <a:effectLst/>
                        </a:rPr>
                        <a:t>10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baseline="0">
                          <a:effectLst/>
                        </a:rPr>
                        <a:t>Обществознание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>
                          <a:effectLst/>
                        </a:rPr>
                        <a:t>46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>
                          <a:effectLst/>
                        </a:rPr>
                        <a:t>1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>
                          <a:effectLst/>
                        </a:rPr>
                        <a:t>4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 dirty="0">
                          <a:effectLst/>
                        </a:rPr>
                        <a:t>5</a:t>
                      </a:r>
                      <a:endParaRPr lang="ru-RU" sz="1400" b="0" i="0" u="none" strike="noStrike" baseline="0" dirty="0">
                        <a:effectLst/>
                        <a:latin typeface="Arial"/>
                      </a:endParaRPr>
                    </a:p>
                  </a:txBody>
                  <a:tcPr marL="9256" marR="9256" marT="9256" marB="0" anchor="b"/>
                </a:tc>
              </a:tr>
              <a:tr h="23643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>
                          <a:effectLst/>
                        </a:rPr>
                        <a:t>11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baseline="0">
                          <a:effectLst/>
                        </a:rPr>
                        <a:t>Экономика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>
                          <a:effectLst/>
                        </a:rPr>
                        <a:t>27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>
                          <a:effectLst/>
                        </a:rPr>
                        <a:t>0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>
                          <a:effectLst/>
                        </a:rPr>
                        <a:t>3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 dirty="0">
                          <a:effectLst/>
                        </a:rPr>
                        <a:t>3</a:t>
                      </a:r>
                      <a:endParaRPr lang="ru-RU" sz="1400" b="0" i="0" u="none" strike="noStrike" baseline="0" dirty="0">
                        <a:effectLst/>
                        <a:latin typeface="Arial"/>
                      </a:endParaRPr>
                    </a:p>
                  </a:txBody>
                  <a:tcPr marL="9256" marR="9256" marT="9256" marB="0" anchor="b"/>
                </a:tc>
              </a:tr>
              <a:tr h="23643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>
                          <a:effectLst/>
                        </a:rPr>
                        <a:t>12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baseline="0">
                          <a:effectLst/>
                        </a:rPr>
                        <a:t>МХК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>
                          <a:effectLst/>
                        </a:rPr>
                        <a:t>7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>
                          <a:effectLst/>
                        </a:rPr>
                        <a:t>0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>
                          <a:effectLst/>
                        </a:rPr>
                        <a:t>0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 dirty="0">
                          <a:effectLst/>
                        </a:rPr>
                        <a:t>0</a:t>
                      </a:r>
                      <a:endParaRPr lang="ru-RU" sz="1400" b="0" i="0" u="none" strike="noStrike" baseline="0" dirty="0">
                        <a:effectLst/>
                        <a:latin typeface="Arial"/>
                      </a:endParaRPr>
                    </a:p>
                  </a:txBody>
                  <a:tcPr marL="9256" marR="9256" marT="9256" marB="0" anchor="b"/>
                </a:tc>
              </a:tr>
              <a:tr h="23643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>
                          <a:effectLst/>
                        </a:rPr>
                        <a:t>13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baseline="0">
                          <a:effectLst/>
                        </a:rPr>
                        <a:t>Химия 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>
                          <a:effectLst/>
                        </a:rPr>
                        <a:t>24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>
                          <a:effectLst/>
                        </a:rPr>
                        <a:t>0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>
                          <a:effectLst/>
                        </a:rPr>
                        <a:t>4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 dirty="0">
                          <a:effectLst/>
                        </a:rPr>
                        <a:t>4</a:t>
                      </a:r>
                      <a:endParaRPr lang="ru-RU" sz="1400" b="0" i="0" u="none" strike="noStrike" baseline="0" dirty="0">
                        <a:effectLst/>
                        <a:latin typeface="Arial"/>
                      </a:endParaRPr>
                    </a:p>
                  </a:txBody>
                  <a:tcPr marL="9256" marR="9256" marT="9256" marB="0" anchor="b"/>
                </a:tc>
              </a:tr>
              <a:tr h="23643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>
                          <a:effectLst/>
                        </a:rPr>
                        <a:t>14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baseline="0">
                          <a:effectLst/>
                        </a:rPr>
                        <a:t>География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>
                          <a:effectLst/>
                        </a:rPr>
                        <a:t>55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>
                          <a:effectLst/>
                        </a:rPr>
                        <a:t>0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>
                          <a:effectLst/>
                        </a:rPr>
                        <a:t>5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 dirty="0">
                          <a:effectLst/>
                        </a:rPr>
                        <a:t>5</a:t>
                      </a:r>
                      <a:endParaRPr lang="ru-RU" sz="1400" b="0" i="0" u="none" strike="noStrike" baseline="0" dirty="0">
                        <a:effectLst/>
                        <a:latin typeface="Arial"/>
                      </a:endParaRPr>
                    </a:p>
                  </a:txBody>
                  <a:tcPr marL="9256" marR="9256" marT="9256" marB="0" anchor="b"/>
                </a:tc>
              </a:tr>
              <a:tr h="23643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>
                          <a:effectLst/>
                        </a:rPr>
                        <a:t>15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baseline="0">
                          <a:effectLst/>
                        </a:rPr>
                        <a:t>Право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>
                          <a:effectLst/>
                        </a:rPr>
                        <a:t>23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>
                          <a:effectLst/>
                        </a:rPr>
                        <a:t>0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>
                          <a:effectLst/>
                        </a:rPr>
                        <a:t>3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 dirty="0">
                          <a:effectLst/>
                        </a:rPr>
                        <a:t>3</a:t>
                      </a:r>
                      <a:endParaRPr lang="ru-RU" sz="1400" b="0" i="0" u="none" strike="noStrike" baseline="0" dirty="0">
                        <a:effectLst/>
                        <a:latin typeface="Arial"/>
                      </a:endParaRPr>
                    </a:p>
                  </a:txBody>
                  <a:tcPr marL="9256" marR="9256" marT="9256" marB="0" anchor="b"/>
                </a:tc>
              </a:tr>
              <a:tr h="23643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>
                          <a:effectLst/>
                        </a:rPr>
                        <a:t>16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baseline="0">
                          <a:effectLst/>
                        </a:rPr>
                        <a:t>Технология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>
                          <a:effectLst/>
                        </a:rPr>
                        <a:t>26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>
                          <a:effectLst/>
                        </a:rPr>
                        <a:t>0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>
                          <a:effectLst/>
                        </a:rPr>
                        <a:t>0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 dirty="0">
                          <a:effectLst/>
                        </a:rPr>
                        <a:t>0</a:t>
                      </a:r>
                      <a:endParaRPr lang="ru-RU" sz="1400" b="0" i="0" u="none" strike="noStrike" baseline="0" dirty="0">
                        <a:effectLst/>
                        <a:latin typeface="Arial"/>
                      </a:endParaRPr>
                    </a:p>
                  </a:txBody>
                  <a:tcPr marL="9256" marR="9256" marT="9256" marB="0" anchor="b"/>
                </a:tc>
              </a:tr>
              <a:tr h="23643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>
                          <a:effectLst/>
                        </a:rPr>
                        <a:t>17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baseline="0">
                          <a:effectLst/>
                        </a:rPr>
                        <a:t>Физика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>
                          <a:effectLst/>
                        </a:rPr>
                        <a:t>17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>
                          <a:effectLst/>
                        </a:rPr>
                        <a:t>0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>
                          <a:effectLst/>
                        </a:rPr>
                        <a:t>5</a:t>
                      </a:r>
                      <a:endParaRPr lang="ru-RU" sz="1400" b="0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baseline="0" dirty="0">
                          <a:effectLst/>
                        </a:rPr>
                        <a:t>5</a:t>
                      </a:r>
                      <a:endParaRPr lang="ru-RU" sz="1400" b="0" i="0" u="none" strike="noStrike" baseline="0" dirty="0">
                        <a:effectLst/>
                        <a:latin typeface="Arial"/>
                      </a:endParaRPr>
                    </a:p>
                  </a:txBody>
                  <a:tcPr marL="9256" marR="9256" marT="9256" marB="0" anchor="b"/>
                </a:tc>
              </a:tr>
              <a:tr h="28146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baseline="0">
                          <a:effectLst/>
                        </a:rPr>
                        <a:t> </a:t>
                      </a:r>
                      <a:endParaRPr lang="ru-RU" sz="1400" b="1" i="0" u="none" strike="noStrike" baseline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baseline="0" dirty="0">
                          <a:effectLst/>
                        </a:rPr>
                        <a:t>ИТОГО по району</a:t>
                      </a:r>
                      <a:endParaRPr lang="ru-RU" sz="1400" b="1" i="0" u="none" strike="noStrike" baseline="0" dirty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baseline="0" dirty="0">
                          <a:effectLst/>
                        </a:rPr>
                        <a:t>574</a:t>
                      </a:r>
                      <a:endParaRPr lang="ru-RU" sz="1400" b="1" i="0" u="none" strike="noStrike" baseline="0" dirty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baseline="0" dirty="0">
                          <a:effectLst/>
                        </a:rPr>
                        <a:t>19</a:t>
                      </a:r>
                      <a:endParaRPr lang="ru-RU" sz="1400" b="1" i="0" u="none" strike="noStrike" baseline="0" dirty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baseline="0" dirty="0">
                          <a:effectLst/>
                        </a:rPr>
                        <a:t>48</a:t>
                      </a:r>
                      <a:endParaRPr lang="ru-RU" sz="1400" b="1" i="0" u="none" strike="noStrike" baseline="0" dirty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baseline="0" dirty="0">
                          <a:effectLst/>
                        </a:rPr>
                        <a:t>67</a:t>
                      </a:r>
                      <a:endParaRPr lang="ru-RU" sz="1400" b="1" i="0" u="none" strike="noStrike" baseline="0" dirty="0">
                        <a:effectLst/>
                        <a:latin typeface="Times New Roman"/>
                      </a:endParaRPr>
                    </a:p>
                  </a:txBody>
                  <a:tcPr marL="9256" marR="9256" marT="9256" marB="0" anchor="b"/>
                </a:tc>
              </a:tr>
            </a:tbl>
          </a:graphicData>
        </a:graphic>
      </p:graphicFrame>
    </p:spTree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715686"/>
              </p:ext>
            </p:extLst>
          </p:nvPr>
        </p:nvGraphicFramePr>
        <p:xfrm>
          <a:off x="971600" y="836712"/>
          <a:ext cx="7493000" cy="4968552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368144"/>
                <a:gridCol w="3265691"/>
                <a:gridCol w="1079043"/>
                <a:gridCol w="1117127"/>
                <a:gridCol w="901318"/>
                <a:gridCol w="761677"/>
              </a:tblGrid>
              <a:tr h="524301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Результативность муниципального этапа республиканских олимпиад в 2014 году</a:t>
                      </a:r>
                      <a:endParaRPr lang="ru-RU" sz="14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718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№ п/п</a:t>
                      </a:r>
                      <a:endParaRPr lang="ru-RU" sz="12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Название олимпиады</a:t>
                      </a:r>
                      <a:endParaRPr lang="ru-RU" sz="12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Кол-во участников</a:t>
                      </a:r>
                      <a:endParaRPr lang="ru-RU" sz="12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Кол-во победителей</a:t>
                      </a:r>
                      <a:endParaRPr lang="ru-RU" sz="12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Кол-во призеров</a:t>
                      </a:r>
                      <a:endParaRPr lang="ru-RU" sz="12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всего призовых мест</a:t>
                      </a:r>
                      <a:endParaRPr lang="ru-RU" sz="12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43204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</a:rPr>
                        <a:t>1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Чувашский язык</a:t>
                      </a:r>
                      <a:endParaRPr lang="ru-RU" sz="12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</a:t>
                      </a:r>
                      <a:endParaRPr lang="ru-RU" sz="12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1</a:t>
                      </a:r>
                      <a:endParaRPr lang="ru-RU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32591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</a:rPr>
                        <a:t>2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Геология</a:t>
                      </a:r>
                      <a:endParaRPr lang="ru-RU" sz="12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24</a:t>
                      </a:r>
                      <a:endParaRPr lang="ru-RU" sz="12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2</a:t>
                      </a:r>
                      <a:endParaRPr lang="ru-RU" sz="12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2</a:t>
                      </a:r>
                      <a:endParaRPr lang="ru-RU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31174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</a:rPr>
                        <a:t>3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Математика</a:t>
                      </a:r>
                      <a:endParaRPr lang="ru-RU" sz="12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23</a:t>
                      </a:r>
                      <a:endParaRPr lang="ru-RU" sz="12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</a:t>
                      </a:r>
                      <a:endParaRPr lang="ru-RU" sz="12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3</a:t>
                      </a:r>
                      <a:endParaRPr lang="ru-RU" sz="12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4</a:t>
                      </a:r>
                      <a:endParaRPr lang="ru-RU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32591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</a:rPr>
                        <a:t>4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Тат.яз.для уч-ся школ с тат.яз.обуч.</a:t>
                      </a:r>
                      <a:endParaRPr lang="ru-RU" sz="12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46</a:t>
                      </a:r>
                      <a:endParaRPr lang="ru-RU" sz="12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5</a:t>
                      </a:r>
                      <a:endParaRPr lang="ru-RU" sz="12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5</a:t>
                      </a:r>
                      <a:endParaRPr lang="ru-RU" sz="12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10</a:t>
                      </a:r>
                      <a:endParaRPr lang="ru-RU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31174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</a:rPr>
                        <a:t>5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Тат.лит.для уч-ся школ с тат.яз.обуч.</a:t>
                      </a:r>
                      <a:endParaRPr lang="ru-RU" sz="12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29</a:t>
                      </a:r>
                      <a:endParaRPr lang="ru-RU" sz="12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5</a:t>
                      </a:r>
                      <a:endParaRPr lang="ru-RU" sz="12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3</a:t>
                      </a:r>
                      <a:endParaRPr lang="ru-RU" sz="12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8</a:t>
                      </a:r>
                      <a:endParaRPr lang="ru-RU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9757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</a:rPr>
                        <a:t>6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Тат.яз.для уч-ся-татар школ с рус.яз.обуч. </a:t>
                      </a:r>
                      <a:endParaRPr lang="ru-RU" sz="12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16</a:t>
                      </a:r>
                      <a:endParaRPr lang="ru-RU" sz="12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5</a:t>
                      </a:r>
                      <a:endParaRPr lang="ru-RU" sz="12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5</a:t>
                      </a:r>
                      <a:endParaRPr lang="ru-RU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9757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</a:rPr>
                        <a:t>7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Тат.лит.для уч-ся-татар школ с рус.яз.обуч. </a:t>
                      </a:r>
                      <a:endParaRPr lang="ru-RU" sz="12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15</a:t>
                      </a:r>
                      <a:endParaRPr lang="ru-RU" sz="12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4</a:t>
                      </a:r>
                      <a:endParaRPr lang="ru-RU" sz="12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4</a:t>
                      </a:r>
                      <a:endParaRPr lang="ru-RU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9757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</a:rPr>
                        <a:t>8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Тат.яз.для уч-ся русскоязыч.гр.школ с рус.яз.обуч.</a:t>
                      </a:r>
                      <a:endParaRPr lang="ru-RU" sz="12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43</a:t>
                      </a:r>
                      <a:endParaRPr lang="ru-RU" sz="12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5</a:t>
                      </a:r>
                      <a:endParaRPr lang="ru-RU" sz="12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4</a:t>
                      </a:r>
                      <a:endParaRPr lang="ru-RU" sz="12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9</a:t>
                      </a:r>
                      <a:endParaRPr lang="ru-RU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9757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</a:rPr>
                        <a:t>9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Рус.яз. для уч-ся школ с родн.яз.обуч.</a:t>
                      </a:r>
                      <a:endParaRPr lang="ru-RU" sz="12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31</a:t>
                      </a:r>
                      <a:endParaRPr lang="ru-RU" sz="12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5</a:t>
                      </a:r>
                      <a:endParaRPr lang="ru-RU" sz="12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3</a:t>
                      </a:r>
                      <a:endParaRPr lang="ru-RU" sz="12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8</a:t>
                      </a:r>
                      <a:endParaRPr lang="ru-RU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9757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</a:rPr>
                        <a:t>10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Рус.лит. для уч-ся школ с родн.яз.обуч.</a:t>
                      </a:r>
                      <a:endParaRPr lang="ru-RU" sz="12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25</a:t>
                      </a:r>
                      <a:endParaRPr lang="ru-RU" sz="12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5</a:t>
                      </a:r>
                      <a:endParaRPr lang="ru-RU" sz="12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2</a:t>
                      </a:r>
                      <a:endParaRPr lang="ru-RU" sz="12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7</a:t>
                      </a:r>
                      <a:endParaRPr lang="ru-RU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47715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</a:rPr>
                        <a:t>ВСЕГО по району</a:t>
                      </a:r>
                      <a:endParaRPr lang="ru-RU" sz="12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</a:rPr>
                        <a:t>258</a:t>
                      </a:r>
                      <a:endParaRPr lang="ru-RU" sz="12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</a:rPr>
                        <a:t>38</a:t>
                      </a:r>
                      <a:endParaRPr lang="ru-RU" sz="12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</a:rPr>
                        <a:t>20</a:t>
                      </a:r>
                      <a:endParaRPr lang="ru-RU" sz="12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</a:rPr>
                        <a:t>58</a:t>
                      </a:r>
                      <a:endParaRPr lang="ru-RU" sz="12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38590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2083939" y="0"/>
            <a:ext cx="509383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Итоги муниципального этапа</a:t>
            </a:r>
          </a:p>
          <a:p>
            <a:pPr algn="ctr"/>
            <a:r>
              <a:rPr lang="ru-RU" sz="2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олимпиады школьников</a:t>
            </a:r>
          </a:p>
          <a:p>
            <a:pPr algn="ctr"/>
            <a:r>
              <a:rPr lang="ru-RU" sz="2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в 2014/2015 учебном году</a:t>
            </a:r>
            <a:endParaRPr lang="ru-RU" sz="2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490740" y="1600198"/>
          <a:ext cx="6162520" cy="4525968"/>
        </p:xfrm>
        <a:graphic>
          <a:graphicData uri="http://schemas.openxmlformats.org/drawingml/2006/table">
            <a:tbl>
              <a:tblPr/>
              <a:tblGrid>
                <a:gridCol w="304932"/>
                <a:gridCol w="1823780"/>
                <a:gridCol w="848000"/>
                <a:gridCol w="813150"/>
                <a:gridCol w="720219"/>
                <a:gridCol w="650521"/>
                <a:gridCol w="1001918"/>
              </a:tblGrid>
              <a:tr h="5232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effectLst/>
                          <a:latin typeface="Arial"/>
                        </a:rPr>
                        <a:t>№ п/п</a:t>
                      </a:r>
                    </a:p>
                  </a:txBody>
                  <a:tcPr marL="8721" marR="8721" marT="87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effectLst/>
                          <a:latin typeface="Arial"/>
                        </a:rPr>
                        <a:t>Наименование ОУ</a:t>
                      </a:r>
                    </a:p>
                  </a:txBody>
                  <a:tcPr marL="8721" marR="8721" marT="87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effectLst/>
                          <a:latin typeface="Arial"/>
                        </a:rPr>
                        <a:t>кол-во участников</a:t>
                      </a:r>
                    </a:p>
                  </a:txBody>
                  <a:tcPr marL="8721" marR="8721" marT="87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effectLst/>
                          <a:latin typeface="Arial"/>
                        </a:rPr>
                        <a:t>кол-во победителей         </a:t>
                      </a:r>
                    </a:p>
                  </a:txBody>
                  <a:tcPr marL="8721" marR="8721" marT="87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effectLst/>
                          <a:latin typeface="Arial"/>
                        </a:rPr>
                        <a:t>кол-во призеров</a:t>
                      </a:r>
                    </a:p>
                  </a:txBody>
                  <a:tcPr marL="8721" marR="8721" marT="87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effectLst/>
                          <a:latin typeface="Arial"/>
                        </a:rPr>
                        <a:t>всего призовых мест</a:t>
                      </a:r>
                    </a:p>
                  </a:txBody>
                  <a:tcPr marL="8721" marR="8721" marT="87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effectLst/>
                          <a:latin typeface="Arial"/>
                        </a:rPr>
                        <a:t>эффективность участия</a:t>
                      </a:r>
                    </a:p>
                  </a:txBody>
                  <a:tcPr marL="8721" marR="8721" marT="87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23545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8721" marR="8721" marT="87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Зиреклинский лицей</a:t>
                      </a:r>
                    </a:p>
                  </a:txBody>
                  <a:tcPr marL="8721" marR="8721" marT="87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72</a:t>
                      </a:r>
                    </a:p>
                  </a:txBody>
                  <a:tcPr marL="8721" marR="8721" marT="87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14</a:t>
                      </a:r>
                    </a:p>
                  </a:txBody>
                  <a:tcPr marL="8721" marR="8721" marT="87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14</a:t>
                      </a:r>
                    </a:p>
                  </a:txBody>
                  <a:tcPr marL="8721" marR="8721" marT="87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28</a:t>
                      </a:r>
                    </a:p>
                  </a:txBody>
                  <a:tcPr marL="8721" marR="8721" marT="87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39</a:t>
                      </a:r>
                    </a:p>
                  </a:txBody>
                  <a:tcPr marL="8721" marR="8721" marT="87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3545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8721" marR="8721" marT="87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Новошешмин. СОШ</a:t>
                      </a:r>
                    </a:p>
                  </a:txBody>
                  <a:tcPr marL="8721" marR="8721" marT="87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57</a:t>
                      </a:r>
                    </a:p>
                  </a:txBody>
                  <a:tcPr marL="8721" marR="8721" marT="87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8721" marR="8721" marT="87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12</a:t>
                      </a:r>
                    </a:p>
                  </a:txBody>
                  <a:tcPr marL="8721" marR="8721" marT="87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18</a:t>
                      </a:r>
                    </a:p>
                  </a:txBody>
                  <a:tcPr marL="8721" marR="8721" marT="87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32</a:t>
                      </a:r>
                    </a:p>
                  </a:txBody>
                  <a:tcPr marL="8721" marR="8721" marT="87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3545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8721" marR="8721" marT="87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Пр.Челнинская СОШ</a:t>
                      </a:r>
                    </a:p>
                  </a:txBody>
                  <a:tcPr marL="8721" marR="8721" marT="87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73</a:t>
                      </a:r>
                    </a:p>
                  </a:txBody>
                  <a:tcPr marL="8721" marR="8721" marT="87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8721" marR="8721" marT="87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8721" marR="8721" marT="87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20</a:t>
                      </a:r>
                    </a:p>
                  </a:txBody>
                  <a:tcPr marL="8721" marR="8721" marT="87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27</a:t>
                      </a:r>
                    </a:p>
                  </a:txBody>
                  <a:tcPr marL="8721" marR="8721" marT="87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3545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8721" marR="8721" marT="87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Екатерининская СОШ</a:t>
                      </a:r>
                    </a:p>
                  </a:txBody>
                  <a:tcPr marL="8721" marR="8721" marT="87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39</a:t>
                      </a:r>
                    </a:p>
                  </a:txBody>
                  <a:tcPr marL="8721" marR="8721" marT="87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8721" marR="8721" marT="87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8721" marR="8721" marT="87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8721" marR="8721" marT="87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21</a:t>
                      </a:r>
                    </a:p>
                  </a:txBody>
                  <a:tcPr marL="8721" marR="8721" marT="87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3545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8721" marR="8721" marT="87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Сл.Волчинская СОШ</a:t>
                      </a:r>
                    </a:p>
                  </a:txBody>
                  <a:tcPr marL="8721" marR="8721" marT="87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19</a:t>
                      </a:r>
                    </a:p>
                  </a:txBody>
                  <a:tcPr marL="8721" marR="8721" marT="87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8721" marR="8721" marT="87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8721" marR="8721" marT="87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8721" marR="8721" marT="87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16</a:t>
                      </a:r>
                    </a:p>
                  </a:txBody>
                  <a:tcPr marL="8721" marR="8721" marT="87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3545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8721" marR="8721" marT="87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Утяшкинская СОШ</a:t>
                      </a:r>
                    </a:p>
                  </a:txBody>
                  <a:tcPr marL="8721" marR="8721" marT="87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51</a:t>
                      </a:r>
                    </a:p>
                  </a:txBody>
                  <a:tcPr marL="8721" marR="8721" marT="87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8721" marR="8721" marT="87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8721" marR="8721" marT="87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8721" marR="8721" marT="87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16</a:t>
                      </a:r>
                    </a:p>
                  </a:txBody>
                  <a:tcPr marL="8721" marR="8721" marT="87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3545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8721" marR="8721" marT="87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Новошешмин. гимн.</a:t>
                      </a:r>
                    </a:p>
                  </a:txBody>
                  <a:tcPr marL="8721" marR="8721" marT="87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139</a:t>
                      </a:r>
                    </a:p>
                  </a:txBody>
                  <a:tcPr marL="8721" marR="8721" marT="87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11</a:t>
                      </a:r>
                    </a:p>
                  </a:txBody>
                  <a:tcPr marL="8721" marR="8721" marT="87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8721" marR="8721" marT="87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16</a:t>
                      </a:r>
                    </a:p>
                  </a:txBody>
                  <a:tcPr marL="8721" marR="8721" marT="87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12</a:t>
                      </a:r>
                    </a:p>
                  </a:txBody>
                  <a:tcPr marL="8721" marR="8721" marT="87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3545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8721" marR="8721" marT="87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Тубылгытауская СОШ</a:t>
                      </a:r>
                    </a:p>
                  </a:txBody>
                  <a:tcPr marL="8721" marR="8721" marT="87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46</a:t>
                      </a:r>
                    </a:p>
                  </a:txBody>
                  <a:tcPr marL="8721" marR="8721" marT="87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8721" marR="8721" marT="87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8721" marR="8721" marT="87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8721" marR="8721" marT="87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11</a:t>
                      </a:r>
                    </a:p>
                  </a:txBody>
                  <a:tcPr marL="8721" marR="8721" marT="87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545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 marL="8721" marR="8721" marT="87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Архангельская СОШ</a:t>
                      </a:r>
                    </a:p>
                  </a:txBody>
                  <a:tcPr marL="8721" marR="8721" marT="87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24</a:t>
                      </a:r>
                    </a:p>
                  </a:txBody>
                  <a:tcPr marL="8721" marR="8721" marT="87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8721" marR="8721" marT="87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8721" marR="8721" marT="87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8721" marR="8721" marT="87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8721" marR="8721" marT="87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545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8721" marR="8721" marT="87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Кр.Октябрьская СОШ</a:t>
                      </a:r>
                    </a:p>
                  </a:txBody>
                  <a:tcPr marL="8721" marR="8721" marT="87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26</a:t>
                      </a:r>
                    </a:p>
                  </a:txBody>
                  <a:tcPr marL="8721" marR="8721" marT="87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8721" marR="8721" marT="87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8721" marR="8721" marT="87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8721" marR="8721" marT="87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8721" marR="8721" marT="87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545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11</a:t>
                      </a:r>
                    </a:p>
                  </a:txBody>
                  <a:tcPr marL="8721" marR="8721" marT="87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Акбуринская ООШ</a:t>
                      </a:r>
                    </a:p>
                  </a:txBody>
                  <a:tcPr marL="8721" marR="8721" marT="87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30</a:t>
                      </a:r>
                    </a:p>
                  </a:txBody>
                  <a:tcPr marL="8721" marR="8721" marT="87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8721" marR="8721" marT="87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8721" marR="8721" marT="87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8721" marR="8721" marT="87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8721" marR="8721" marT="87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545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12</a:t>
                      </a:r>
                    </a:p>
                  </a:txBody>
                  <a:tcPr marL="8721" marR="8721" marT="87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Чув.Чебоксарская ООШ</a:t>
                      </a:r>
                    </a:p>
                  </a:txBody>
                  <a:tcPr marL="8721" marR="8721" marT="87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18</a:t>
                      </a:r>
                    </a:p>
                  </a:txBody>
                  <a:tcPr marL="8721" marR="8721" marT="87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8721" marR="8721" marT="87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8721" marR="8721" marT="87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8721" marR="8721" marT="87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8721" marR="8721" marT="87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3545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13</a:t>
                      </a:r>
                    </a:p>
                  </a:txBody>
                  <a:tcPr marL="8721" marR="8721" marT="87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Шахмайкинская СОШ</a:t>
                      </a:r>
                    </a:p>
                  </a:txBody>
                  <a:tcPr marL="8721" marR="8721" marT="87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81</a:t>
                      </a:r>
                    </a:p>
                  </a:txBody>
                  <a:tcPr marL="8721" marR="8721" marT="87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8721" marR="8721" marT="87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8721" marR="8721" marT="87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8721" marR="8721" marT="87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8721" marR="8721" marT="87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3545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14</a:t>
                      </a:r>
                    </a:p>
                  </a:txBody>
                  <a:tcPr marL="8721" marR="8721" marT="87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Ленинская СОШ</a:t>
                      </a:r>
                    </a:p>
                  </a:txBody>
                  <a:tcPr marL="8721" marR="8721" marT="87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93</a:t>
                      </a:r>
                    </a:p>
                  </a:txBody>
                  <a:tcPr marL="8721" marR="8721" marT="87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8721" marR="8721" marT="87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8721" marR="8721" marT="87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8721" marR="8721" marT="87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8721" marR="8721" marT="87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3545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15</a:t>
                      </a:r>
                    </a:p>
                  </a:txBody>
                  <a:tcPr marL="8721" marR="8721" marT="87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Петропавловская СОШ</a:t>
                      </a:r>
                    </a:p>
                  </a:txBody>
                  <a:tcPr marL="8721" marR="8721" marT="87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41</a:t>
                      </a:r>
                    </a:p>
                  </a:txBody>
                  <a:tcPr marL="8721" marR="8721" marT="87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8721" marR="8721" marT="87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8721" marR="8721" marT="87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8721" marR="8721" marT="87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8721" marR="8721" marT="87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3545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16</a:t>
                      </a:r>
                    </a:p>
                  </a:txBody>
                  <a:tcPr marL="8721" marR="8721" marT="87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Черемуховская СОШ</a:t>
                      </a:r>
                    </a:p>
                  </a:txBody>
                  <a:tcPr marL="8721" marR="8721" marT="87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23</a:t>
                      </a:r>
                    </a:p>
                  </a:txBody>
                  <a:tcPr marL="8721" marR="8721" marT="87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8721" marR="8721" marT="87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8721" marR="8721" marT="87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8721" marR="8721" marT="87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8721" marR="8721" marT="87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3545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721" marR="8721" marT="87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effectLst/>
                          <a:latin typeface="Times New Roman"/>
                        </a:rPr>
                        <a:t>всего по району</a:t>
                      </a:r>
                    </a:p>
                  </a:txBody>
                  <a:tcPr marL="8721" marR="8721" marT="87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effectLst/>
                          <a:latin typeface="Times New Roman"/>
                        </a:rPr>
                        <a:t>832</a:t>
                      </a:r>
                    </a:p>
                  </a:txBody>
                  <a:tcPr marL="8721" marR="8721" marT="87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effectLst/>
                          <a:latin typeface="Times New Roman"/>
                        </a:rPr>
                        <a:t>57</a:t>
                      </a:r>
                    </a:p>
                  </a:txBody>
                  <a:tcPr marL="8721" marR="8721" marT="87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effectLst/>
                          <a:latin typeface="Times New Roman"/>
                        </a:rPr>
                        <a:t>68</a:t>
                      </a:r>
                    </a:p>
                  </a:txBody>
                  <a:tcPr marL="8721" marR="8721" marT="87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effectLst/>
                          <a:latin typeface="Times New Roman"/>
                        </a:rPr>
                        <a:t>125</a:t>
                      </a:r>
                    </a:p>
                  </a:txBody>
                  <a:tcPr marL="8721" marR="8721" marT="87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effectLst/>
                          <a:latin typeface="Times New Roman"/>
                        </a:rPr>
                        <a:t>15</a:t>
                      </a:r>
                    </a:p>
                  </a:txBody>
                  <a:tcPr marL="8721" marR="8721" marT="87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2835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одержимое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840000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92382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2215051"/>
              </p:ext>
            </p:extLst>
          </p:nvPr>
        </p:nvGraphicFramePr>
        <p:xfrm>
          <a:off x="214282" y="214290"/>
          <a:ext cx="8715436" cy="64294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450</TotalTime>
  <Words>450</Words>
  <Application>Microsoft Office PowerPoint</Application>
  <PresentationFormat>Экран (4:3)</PresentationFormat>
  <Paragraphs>327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Urmeeva</dc:creator>
  <cp:lastModifiedBy>user-imc</cp:lastModifiedBy>
  <cp:revision>34</cp:revision>
  <cp:lastPrinted>2015-01-23T09:43:09Z</cp:lastPrinted>
  <dcterms:created xsi:type="dcterms:W3CDTF">2013-10-14T11:49:40Z</dcterms:created>
  <dcterms:modified xsi:type="dcterms:W3CDTF">2015-01-26T07:41:55Z</dcterms:modified>
</cp:coreProperties>
</file>